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  <p:sldMasterId id="2147483712" r:id="rId3"/>
  </p:sldMasterIdLst>
  <p:notesMasterIdLst>
    <p:notesMasterId r:id="rId18"/>
  </p:notesMasterIdLst>
  <p:sldIdLst>
    <p:sldId id="257" r:id="rId4"/>
    <p:sldId id="259" r:id="rId5"/>
    <p:sldId id="261" r:id="rId6"/>
    <p:sldId id="262" r:id="rId7"/>
    <p:sldId id="263" r:id="rId8"/>
    <p:sldId id="271" r:id="rId9"/>
    <p:sldId id="272" r:id="rId10"/>
    <p:sldId id="274" r:id="rId11"/>
    <p:sldId id="275" r:id="rId12"/>
    <p:sldId id="264" r:id="rId13"/>
    <p:sldId id="273" r:id="rId14"/>
    <p:sldId id="277" r:id="rId15"/>
    <p:sldId id="26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26A06-566D-4329-9FB3-C6C3238A9C5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DBF5A-4464-4BEC-A455-198E071F6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9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0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2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4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5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1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3624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624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ru-RU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86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19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DF53-9F4B-468A-B700-084C8E3D8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6DD7F-BA98-4F2D-9B2A-1F13AC58C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A3C5-0934-483E-875E-741F24587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E57C-7F26-4F71-A27A-8D79196DA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B9E2-B0E6-4251-BE9D-1084F233B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6FED-D66A-4DD8-BC16-1BA821E1F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C529-046E-4330-BEA4-8066A3182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7E63-7F48-4D06-A926-3880F91F9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3CC20-65A9-404D-A703-DA6719BD9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884D-86E2-4E09-A224-3C21BE450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25D32-14BB-43A8-9763-65A59BD02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13517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17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13517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17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13518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3519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3075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21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3522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522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D65BB62-3928-416C-B824-3477363F4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71400"/>
            <a:ext cx="9145016" cy="265516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Урок – игра «Счастливый случай»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5968752" cy="1752600"/>
          </a:xfrm>
        </p:spPr>
        <p:txBody>
          <a:bodyPr/>
          <a:lstStyle/>
          <a:p>
            <a:pPr algn="r"/>
            <a:endParaRPr lang="ru-RU" sz="2400" dirty="0">
              <a:solidFill>
                <a:schemeClr val="accent4">
                  <a:lumMod val="25000"/>
                </a:schemeClr>
              </a:solidFill>
            </a:endParaRPr>
          </a:p>
        </p:txBody>
      </p:sp>
      <p:pic>
        <p:nvPicPr>
          <p:cNvPr id="13314" name="Picture 2" descr="https://thumbs.dreamstime.com/b/testtube-%D1%81%D0%BE%D0%B1%D1%81%D1%82%D0%B2%D0%B5%D0%BD%D0%BD%D0%BE%D1%81%D1%82%D0%B8-%D1%83%D1%87%D0%B5%D0%B1%D0%BD%D0%B8%D0%BA%D0%B0-%D1%85%D0%B8%D0%BC%D0%B8%D0%B8-%D1%88%D0%BA%D0%BE%D0%BB%D1%8B-%D0%BD%D0%B0-%D1%84%D0%BE%D0%BD%D0%B5-%D1%83%D1%81%D1%82%D1%80%D0%BE%D0%B9%D1%81%D1%82%D0%B2-%D0%B8-%D1%84%D0%BE%D1%80%D0%BC%D1%83%D0%BB%D1%8B-190802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564904"/>
            <a:ext cx="4752528" cy="4464496"/>
          </a:xfrm>
          <a:prstGeom prst="rect">
            <a:avLst/>
          </a:prstGeom>
          <a:noFill/>
        </p:spPr>
      </p:pic>
      <p:pic>
        <p:nvPicPr>
          <p:cNvPr id="13316" name="Picture 4" descr="https://yt3.ggpht.com/ytc/AKedOLS7TJZMrgNJb3tUh9JUj3rcdnEyBhX5LU78w89p=s900-c-k-c0x00ffffff-no-r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206680" cy="8640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b="1" i="1" dirty="0" smtClean="0"/>
              <a:t>III</a:t>
            </a:r>
            <a:r>
              <a:rPr lang="ru-RU" b="1" i="1" dirty="0" smtClean="0"/>
              <a:t> гейм: «Капитан наш, выручай!»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2760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Какое органическое вещество называют чаша смерти?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Органическое  химическое  соединение, бесцветная  жидкость  с  приятным сладковатым запахом, это…..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 </a:t>
            </a:r>
            <a:r>
              <a:rPr lang="ru-RU" dirty="0" smtClean="0">
                <a:solidFill>
                  <a:srgbClr val="7030A0"/>
                </a:solidFill>
              </a:rPr>
              <a:t>Какой сорт этилового спирта из представленных вариантов не существует?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7030A0"/>
                </a:solidFill>
              </a:rPr>
              <a:t>Картофельный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7030A0"/>
                </a:solidFill>
              </a:rPr>
              <a:t>Фруктовый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7030A0"/>
                </a:solidFill>
              </a:rPr>
              <a:t>Ореховый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7030A0"/>
                </a:solidFill>
              </a:rPr>
              <a:t>Зерновой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5844" name="Picture 4" descr="Анимация НЛ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149080"/>
            <a:ext cx="5226387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4. </a:t>
            </a:r>
            <a:r>
              <a:rPr lang="ru-RU" dirty="0" smtClean="0"/>
              <a:t>В средние века его считали одним из сильнейших лекарственных средств, поэтому называли «жизненной водой» (</a:t>
            </a:r>
            <a:r>
              <a:rPr lang="ru-RU" dirty="0" err="1" smtClean="0"/>
              <a:t>aqua</a:t>
            </a:r>
            <a:r>
              <a:rPr lang="ru-RU" dirty="0" smtClean="0"/>
              <a:t> </a:t>
            </a:r>
            <a:r>
              <a:rPr lang="ru-RU" dirty="0" err="1" smtClean="0"/>
              <a:t>vitae</a:t>
            </a:r>
            <a:r>
              <a:rPr lang="ru-RU" dirty="0" smtClean="0"/>
              <a:t>). </a:t>
            </a:r>
          </a:p>
          <a:p>
            <a:pPr>
              <a:buNone/>
            </a:pPr>
            <a:r>
              <a:rPr lang="ru-RU" dirty="0" smtClean="0"/>
              <a:t> Долгое время химики не могли установить эмпирическую формулу этого вещества, хотя еще в 1780 г. А. Лавуазье определил, что «жизненная вода» состоит из углерода, водорода и кислорода. И только в 1833 г. Формулу этого вещества установил </a:t>
            </a:r>
          </a:p>
          <a:p>
            <a:pPr>
              <a:buNone/>
            </a:pPr>
            <a:r>
              <a:rPr lang="ru-RU" dirty="0" smtClean="0"/>
              <a:t>Й. Берцелиус.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Название вещества????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s://thumbs.dreamstime.com/b/%D0%B3%D0%BE%D0%B2%D0%BE%D1%80%D0%B8%D1%82%D1%8C-%D1%81%D0%BA-%D1%8F%D0%BD%D0%BA%D0%B8-%D1%85%D0%B8%D0%BC%D0%B8%D0%B8-70207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624" y="1124744"/>
            <a:ext cx="5328592" cy="5328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548680"/>
            <a:ext cx="6912768" cy="6025856"/>
          </a:xfrm>
        </p:spPr>
        <p:txBody>
          <a:bodyPr>
            <a:normAutofit/>
          </a:bodyPr>
          <a:lstStyle/>
          <a:p>
            <a:r>
              <a:rPr lang="ru-RU" dirty="0" smtClean="0"/>
              <a:t>Герои романа </a:t>
            </a:r>
            <a:r>
              <a:rPr lang="ru-RU" dirty="0" err="1" smtClean="0"/>
              <a:t>Жюль</a:t>
            </a:r>
            <a:r>
              <a:rPr lang="ru-RU" dirty="0" smtClean="0"/>
              <a:t> Верна «Дети капитана Гранта» только собрались поужинать мясом подстреленной ими дикой ламы (гуанако), как вдруг выяснилось, что оно совершенно несъедобно. «Быть может, оно слишком долго лежало?» – озадаченно спросил один из них. «Нет, оно, к сожалению слишком долго бежало!» - ответил </a:t>
            </a:r>
            <a:r>
              <a:rPr lang="ru-RU" dirty="0" err="1" smtClean="0"/>
              <a:t>Паганель</a:t>
            </a:r>
            <a:r>
              <a:rPr lang="ru-RU" dirty="0" smtClean="0"/>
              <a:t>. Почему мясо оказалось несъедобно?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g.foolcdn.com/editorial/images/576931/3-test-t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08774"/>
            <a:ext cx="6552728" cy="4361284"/>
          </a:xfrm>
          <a:prstGeom prst="rect">
            <a:avLst/>
          </a:prstGeom>
          <a:noFill/>
        </p:spPr>
      </p:pic>
      <p:pic>
        <p:nvPicPr>
          <p:cNvPr id="36866" name="Picture 2" descr="http://static.diary.ru/userdir/2/2/2/4/2224348/6591782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980728"/>
            <a:ext cx="2304256" cy="314970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918648" cy="78864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«Темная лошадка».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69999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 гейм</a:t>
            </a:r>
          </a:p>
          <a:p>
            <a:r>
              <a:rPr lang="ru-RU" dirty="0" smtClean="0"/>
              <a:t>1 – а) гидроксильная  б) карбонильная     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2 – а</a:t>
            </a:r>
            <a:r>
              <a:rPr lang="en-US" dirty="0" smtClean="0"/>
              <a:t>)CnH2n+2Om   </a:t>
            </a:r>
            <a:r>
              <a:rPr lang="ru-RU" dirty="0" smtClean="0"/>
              <a:t>  б) </a:t>
            </a:r>
            <a:r>
              <a:rPr lang="en-US" dirty="0" smtClean="0"/>
              <a:t>CnH2n</a:t>
            </a:r>
            <a:r>
              <a:rPr lang="ru-RU" dirty="0" smtClean="0"/>
              <a:t>О                  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3 – </a:t>
            </a:r>
            <a:r>
              <a:rPr lang="ru-RU" dirty="0" err="1" smtClean="0"/>
              <a:t>пентаналь</a:t>
            </a:r>
            <a:r>
              <a:rPr lang="ru-RU" dirty="0" smtClean="0"/>
              <a:t> и </a:t>
            </a:r>
            <a:r>
              <a:rPr lang="ru-RU" dirty="0" err="1" smtClean="0"/>
              <a:t>гептаналь</a:t>
            </a:r>
            <a:r>
              <a:rPr lang="ru-RU" dirty="0" smtClean="0"/>
              <a:t>                             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4 – гексанол-1  и октанол-1                            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5 – всего 2 вещества                                         </a:t>
            </a:r>
          </a:p>
          <a:p>
            <a:pPr>
              <a:buNone/>
            </a:pPr>
            <a:r>
              <a:rPr lang="ru-RU" dirty="0" smtClean="0"/>
              <a:t>          а и б – 3,3-диметилбутанол-1</a:t>
            </a:r>
          </a:p>
          <a:p>
            <a:pPr>
              <a:buNone/>
            </a:pPr>
            <a:r>
              <a:rPr lang="ru-RU" dirty="0" smtClean="0"/>
              <a:t>           в и г – 2,3–диметилбутанол-1                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6 – а)пропанол-1, </a:t>
            </a:r>
            <a:r>
              <a:rPr lang="ru-RU" dirty="0" err="1" smtClean="0"/>
              <a:t>метил-этиловый</a:t>
            </a:r>
            <a:r>
              <a:rPr lang="ru-RU" dirty="0" smtClean="0"/>
              <a:t> эфир   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    б) </a:t>
            </a:r>
            <a:r>
              <a:rPr lang="ru-RU" dirty="0" err="1" smtClean="0"/>
              <a:t>пропанон</a:t>
            </a:r>
            <a:r>
              <a:rPr lang="ru-RU" dirty="0" smtClean="0"/>
              <a:t>, </a:t>
            </a:r>
            <a:r>
              <a:rPr lang="ru-RU" dirty="0" err="1" smtClean="0"/>
              <a:t>пропаналь</a:t>
            </a:r>
            <a:r>
              <a:rPr lang="ru-RU" dirty="0" smtClean="0"/>
              <a:t>                           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7 – структурная, межклассовая      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«Мозговой штурм»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72816"/>
            <a:ext cx="7918648" cy="508518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Назовите функциональные группы </a:t>
            </a:r>
          </a:p>
          <a:p>
            <a:pPr marL="514350" lvl="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А)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спиртов </a:t>
            </a:r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Б) альдегидов .</a:t>
            </a:r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Какова общая формула</a:t>
            </a:r>
          </a:p>
          <a:p>
            <a:pPr marL="514350" lvl="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А)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многоатомных спиртов </a:t>
            </a:r>
          </a:p>
          <a:p>
            <a:pPr marL="514350" lvl="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Б)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альдегидов? 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3. Какие ближайшие гомологи данного соединения: 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-(С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)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- СОН 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4. Какие ближайшие гомологи данного соединения: 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-(С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)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- 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ОН </a:t>
            </a:r>
          </a:p>
          <a:p>
            <a:pPr marL="514350" lvl="0" indent="-514350">
              <a:buNone/>
            </a:pPr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«Мозговой штурм»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5.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Сколько веществ представлено, назовите их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627984"/>
          </a:xfrm>
        </p:spPr>
        <p:txBody>
          <a:bodyPr numCol="2">
            <a:normAutofit/>
          </a:bodyPr>
          <a:lstStyle/>
          <a:p>
            <a:pPr lvl="0"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lnSpc>
                <a:spcPts val="1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а)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С –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б)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С (СН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–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lnSpc>
                <a:spcPts val="2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           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    </a:t>
            </a:r>
          </a:p>
          <a:p>
            <a:pPr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ru-RU" sz="2400" baseline="-25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endParaRPr lang="ru-RU" sz="2400" baseline="-250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</a:t>
            </a:r>
          </a:p>
          <a:p>
            <a:pPr>
              <a:lnSpc>
                <a:spcPts val="1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│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в)           СН – СН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│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3 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</a:t>
            </a:r>
          </a:p>
          <a:p>
            <a:pPr>
              <a:lnSpc>
                <a:spcPts val="1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</a:rPr>
              <a:t>              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│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г)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СН – СН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</a:t>
            </a:r>
            <a:endParaRPr lang="ru-RU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«Мозговой штурм»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411960"/>
          </a:xfrm>
        </p:spPr>
        <p:txBody>
          <a:bodyPr/>
          <a:lstStyle/>
          <a:p>
            <a:pPr lvl="0"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6.  Дайте названия веществам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а)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–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  , 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О –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</a:p>
          <a:p>
            <a:pPr>
              <a:buNone/>
            </a:pPr>
            <a:endParaRPr lang="ru-RU" sz="28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б)  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– СО-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,  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–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СОН   </a:t>
            </a:r>
          </a:p>
          <a:p>
            <a:pPr marL="514350" lvl="0" indent="-514350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7. Укажите вид и подвид изомерии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avatars.mds.yandex.net/get-zen_doc/1931555/pub_5f216fa9a0510b55ef641bee_5f218890722bd53266d58b00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918648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II</a:t>
            </a:r>
            <a:r>
              <a:rPr lang="ru-RU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гейм: «</a:t>
            </a:r>
            <a:r>
              <a:rPr lang="ru-RU" b="1" i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Заморочки</a:t>
            </a:r>
            <a:r>
              <a:rPr lang="ru-RU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из бочки».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Заморочка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49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Поваренная соль растворяется в воде.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Йод в воде не растворим по причине своей </a:t>
            </a:r>
            <a:r>
              <a:rPr lang="ru-RU" sz="2800" dirty="0" err="1" smtClean="0">
                <a:solidFill>
                  <a:schemeClr val="bg1"/>
                </a:solidFill>
              </a:rPr>
              <a:t>неполярности</a:t>
            </a:r>
            <a:r>
              <a:rPr lang="ru-RU" sz="2800" dirty="0" smtClean="0">
                <a:solidFill>
                  <a:schemeClr val="bg1"/>
                </a:solidFill>
              </a:rPr>
              <a:t>.  Зато он прекрасно растворяется в этиловом спирте.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Какое золотое правило алхимии иллюстрирует этот пример?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uleznet.ru/11/600/c1a8e89ba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348"/>
            <a:ext cx="8892480" cy="708434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Заморочка</a:t>
            </a:r>
            <a:r>
              <a:rPr lang="ru-RU" dirty="0" smtClean="0">
                <a:solidFill>
                  <a:schemeClr val="bg1"/>
                </a:solidFill>
              </a:rPr>
              <a:t> 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Тёмной ночью зажигались в окошках огоньки. В плошке с пахучей жидкостью плавал фитилёк и освещал избу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 действием </a:t>
            </a:r>
            <a:r>
              <a:rPr lang="ru-RU" dirty="0" err="1" smtClean="0">
                <a:solidFill>
                  <a:schemeClr val="bg1"/>
                </a:solidFill>
              </a:rPr>
              <a:t>алкогольдегидрогеназы</a:t>
            </a:r>
            <a:r>
              <a:rPr lang="ru-RU" dirty="0" smtClean="0">
                <a:solidFill>
                  <a:schemeClr val="bg1"/>
                </a:solidFill>
              </a:rPr>
              <a:t> он превращается в формальдегид, а затем в муравьиную кислоту, которая повреждает сетчатку глаза и вызывает гибель зрительного нерва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Назовите вещество, о котором идёт речь. Напишите его структурную формулу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7.pngwing.com/pngs/790/684/png-transparent-broken-heart-love-breakup-takotsubo-cardiomyopathy-broken-heart-desktop-wallpaper-brok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141355" cy="469947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Заморочка</a:t>
            </a:r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Это вещество (</a:t>
            </a:r>
            <a:r>
              <a:rPr lang="ru-RU" sz="3600" i="1" u="sng" dirty="0" smtClean="0"/>
              <a:t>сложный эфир, образованный спиртом и минеральной кислотой)</a:t>
            </a:r>
            <a:r>
              <a:rPr lang="ru-RU" sz="3600" dirty="0" smtClean="0"/>
              <a:t> подавляет приступы стенокардии, </a:t>
            </a:r>
          </a:p>
          <a:p>
            <a:r>
              <a:rPr lang="ru-RU" sz="3600" dirty="0" smtClean="0"/>
              <a:t>Расслабляет гладкую мускулатуру кровеносных сосудов</a:t>
            </a:r>
          </a:p>
          <a:p>
            <a:r>
              <a:rPr lang="ru-RU" sz="3600" dirty="0" smtClean="0"/>
              <a:t>Купирует острые спазмы коронарных сосудов</a:t>
            </a:r>
          </a:p>
          <a:p>
            <a:r>
              <a:rPr lang="ru-RU" sz="3600" dirty="0" smtClean="0"/>
              <a:t>(напишите формулу и дайте ему название)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pbs.twimg.com/media/Ea34wPSWoAA3n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771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Заморочка</a:t>
            </a:r>
            <a:r>
              <a:rPr lang="ru-RU" dirty="0" smtClean="0"/>
              <a:t>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Назовите процесс,     в     ходе </a:t>
            </a:r>
          </a:p>
          <a:p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которого      в     природе 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получается    спирт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https://w7.pngwing.com/pngs/564/137/png-transparent-glass-bottle-poisoning-poison-glass-logo-os-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6672"/>
            <a:ext cx="2664295" cy="2664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Заморочка</a:t>
            </a:r>
            <a:r>
              <a:rPr lang="ru-RU" dirty="0" smtClean="0"/>
              <a:t>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НООС-С6Н4-О-СО-СН3 (аспирин) +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Н2О (</a:t>
            </a:r>
            <a:r>
              <a:rPr lang="ru-RU" dirty="0" err="1" smtClean="0">
                <a:solidFill>
                  <a:srgbClr val="C00000"/>
                </a:solidFill>
              </a:rPr>
              <a:t>t</a:t>
            </a:r>
            <a:r>
              <a:rPr lang="ru-RU" dirty="0" smtClean="0">
                <a:solidFill>
                  <a:srgbClr val="C00000"/>
                </a:solidFill>
              </a:rPr>
              <a:t>) = НООС-С6Н4-ОН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Это должные знать те хозяйки, которые любят консервировать огурцы и помидоры и вместо уксусной кислоты добавляют таблетки аспирина: при нагревании ацетилсалициловая кислота разлагается и образуется вещество, являющееся сильнодействующим ядом.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НАЗОВИТЕ   ЭТО    ВЕЩЕСТВО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НАПИШИТЕ ЕГО СТРУКТУРНУЮ ФОРМУЛУ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оформления «Театральный»">
  <a:themeElements>
    <a:clrScheme name="Шаблон оформления «Театральный» 7">
      <a:dk1>
        <a:srgbClr val="3399FF"/>
      </a:dk1>
      <a:lt1>
        <a:srgbClr val="FFFFFF"/>
      </a:lt1>
      <a:dk2>
        <a:srgbClr val="0000FF"/>
      </a:dk2>
      <a:lt2>
        <a:srgbClr val="FFFFFF"/>
      </a:lt2>
      <a:accent1>
        <a:srgbClr val="6699FF"/>
      </a:accent1>
      <a:accent2>
        <a:srgbClr val="3333FF"/>
      </a:accent2>
      <a:accent3>
        <a:srgbClr val="AAAAFF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Шаблон оформления «Театральный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 оформления «Театральный»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7">
        <a:dk1>
          <a:srgbClr val="3399FF"/>
        </a:dk1>
        <a:lt1>
          <a:srgbClr val="FFFFFF"/>
        </a:lt1>
        <a:dk2>
          <a:srgbClr val="0000FF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FF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13">
      <a:dk1>
        <a:srgbClr val="3399FF"/>
      </a:dk1>
      <a:lt1>
        <a:srgbClr val="FFFFFF"/>
      </a:lt1>
      <a:dk2>
        <a:srgbClr val="0000FF"/>
      </a:dk2>
      <a:lt2>
        <a:srgbClr val="FFFFFF"/>
      </a:lt2>
      <a:accent1>
        <a:srgbClr val="6699FF"/>
      </a:accent1>
      <a:accent2>
        <a:srgbClr val="3333FF"/>
      </a:accent2>
      <a:accent3>
        <a:srgbClr val="AAAAFF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3399FF"/>
        </a:dk1>
        <a:lt1>
          <a:srgbClr val="FFFFFF"/>
        </a:lt1>
        <a:dk2>
          <a:srgbClr val="0000FF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FF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ЭД</Template>
  <TotalTime>379</TotalTime>
  <Words>512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Шаблон оформления «Театральный»</vt:lpstr>
      <vt:lpstr>Пиксел</vt:lpstr>
      <vt:lpstr>Городская</vt:lpstr>
      <vt:lpstr>Урок – игра «Счастливый случай»</vt:lpstr>
      <vt:lpstr>I гейм: «Мозговой штурм» </vt:lpstr>
      <vt:lpstr>I гейм: «Мозговой штурм» 5.Сколько веществ представлено, назовите их</vt:lpstr>
      <vt:lpstr>I гейм: «Мозговой штурм» </vt:lpstr>
      <vt:lpstr>  II гейм: «Заморочки из бочки». Заморочка 1 </vt:lpstr>
      <vt:lpstr>Заморочка 2</vt:lpstr>
      <vt:lpstr>Заморочка 3</vt:lpstr>
      <vt:lpstr>Заморочка 4</vt:lpstr>
      <vt:lpstr>Заморочка 5</vt:lpstr>
      <vt:lpstr>  III гейм: «Капитан наш, выручай!»  </vt:lpstr>
      <vt:lpstr>Слайд 11</vt:lpstr>
      <vt:lpstr>Слайд 12</vt:lpstr>
      <vt:lpstr>  IV гейм: «Темная лошадка». 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«Счастливый случай» по теме «Спирты.Фенолы.Альдегиды.»</dc:title>
  <dc:creator>xXx</dc:creator>
  <cp:lastModifiedBy>U</cp:lastModifiedBy>
  <cp:revision>41</cp:revision>
  <dcterms:created xsi:type="dcterms:W3CDTF">2015-10-25T17:02:48Z</dcterms:created>
  <dcterms:modified xsi:type="dcterms:W3CDTF">2022-03-02T19:01:26Z</dcterms:modified>
</cp:coreProperties>
</file>